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95" r:id="rId4"/>
    <p:sldId id="299" r:id="rId5"/>
    <p:sldId id="296" r:id="rId6"/>
    <p:sldId id="300" r:id="rId7"/>
    <p:sldId id="301" r:id="rId8"/>
    <p:sldId id="302" r:id="rId9"/>
    <p:sldId id="303" r:id="rId10"/>
    <p:sldId id="304" r:id="rId11"/>
    <p:sldId id="298" r:id="rId12"/>
    <p:sldId id="29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57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3011" autoAdjust="0"/>
  </p:normalViewPr>
  <p:slideViewPr>
    <p:cSldViewPr>
      <p:cViewPr>
        <p:scale>
          <a:sx n="70" d="100"/>
          <a:sy n="70" d="100"/>
        </p:scale>
        <p:origin x="-1416"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D8071D-D75A-4F24-B61A-1720CB14153E}" type="datetimeFigureOut">
              <a:rPr lang="en-US" smtClean="0"/>
              <a:pPr/>
              <a:t>3/23/2015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717BB3-05D7-4F6F-A4B3-885ED52EA80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Specific activities will be implemented</a:t>
            </a:r>
            <a:r>
              <a:rPr lang="en-US" baseline="0" dirty="0" smtClean="0"/>
              <a:t> under these objectives……so for next year. Reporting on communication will be based on this objectives</a:t>
            </a:r>
            <a:endParaRPr lang="en-US" dirty="0"/>
          </a:p>
        </p:txBody>
      </p:sp>
      <p:sp>
        <p:nvSpPr>
          <p:cNvPr id="4" name="Slide Number Placeholder 3"/>
          <p:cNvSpPr>
            <a:spLocks noGrp="1"/>
          </p:cNvSpPr>
          <p:nvPr>
            <p:ph type="sldNum" sz="quarter" idx="10"/>
          </p:nvPr>
        </p:nvSpPr>
        <p:spPr/>
        <p:txBody>
          <a:bodyPr/>
          <a:lstStyle/>
          <a:p>
            <a:fld id="{61717BB3-05D7-4F6F-A4B3-885ED52EA806}" type="slidenum">
              <a:rPr lang="en-US" smtClean="0"/>
              <a:pPr/>
              <a:t>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strategy will be reviewed at the end of each year and revised appropriately to reflect project changes, realities and needs that may emerge</a:t>
            </a:r>
          </a:p>
          <a:p>
            <a:endParaRPr lang="en-US" dirty="0"/>
          </a:p>
        </p:txBody>
      </p:sp>
      <p:sp>
        <p:nvSpPr>
          <p:cNvPr id="4" name="Slide Number Placeholder 3"/>
          <p:cNvSpPr>
            <a:spLocks noGrp="1"/>
          </p:cNvSpPr>
          <p:nvPr>
            <p:ph type="sldNum" sz="quarter" idx="10"/>
          </p:nvPr>
        </p:nvSpPr>
        <p:spPr/>
        <p:txBody>
          <a:bodyPr/>
          <a:lstStyle/>
          <a:p>
            <a:fld id="{61717BB3-05D7-4F6F-A4B3-885ED52EA806}"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8229600" cy="1752600"/>
          </a:xfrm>
        </p:spPr>
        <p:txBody>
          <a:bodyPr>
            <a:noAutofit/>
          </a:bodyPr>
          <a:lstStyle/>
          <a:p>
            <a:r>
              <a:rPr lang="en-US" sz="2800" b="1" dirty="0" smtClean="0">
                <a:latin typeface="+mn-lt"/>
                <a:cs typeface="Times New Roman" pitchFamily="18" charset="0"/>
              </a:rPr>
              <a:t>Communications Update </a:t>
            </a:r>
            <a:br>
              <a:rPr lang="en-US" sz="2800" b="1" dirty="0" smtClean="0">
                <a:latin typeface="+mn-lt"/>
                <a:cs typeface="Times New Roman" pitchFamily="18" charset="0"/>
              </a:rPr>
            </a:br>
            <a:endParaRPr lang="en-US" sz="2800" b="1" dirty="0">
              <a:latin typeface="+mn-lt"/>
              <a:cs typeface="Times New Roman" pitchFamily="18" charset="0"/>
            </a:endParaRPr>
          </a:p>
        </p:txBody>
      </p:sp>
      <p:pic>
        <p:nvPicPr>
          <p:cNvPr id="2050"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pic>
        <p:nvPicPr>
          <p:cNvPr id="2052" name="Picture 4" descr="H:\IITA DOCS\Africa Rising Logo,banner\global sponsor logo banner (1).jpg"/>
          <p:cNvPicPr>
            <a:picLocks noChangeAspect="1" noChangeArrowheads="1"/>
          </p:cNvPicPr>
          <p:nvPr/>
        </p:nvPicPr>
        <p:blipFill>
          <a:blip r:embed="rId3" cstate="print"/>
          <a:srcRect/>
          <a:stretch>
            <a:fillRect/>
          </a:stretch>
        </p:blipFill>
        <p:spPr bwMode="auto">
          <a:xfrm>
            <a:off x="685800" y="5486400"/>
            <a:ext cx="7543800" cy="838200"/>
          </a:xfrm>
          <a:prstGeom prst="rect">
            <a:avLst/>
          </a:prstGeom>
          <a:noFill/>
        </p:spPr>
      </p:pic>
      <p:sp>
        <p:nvSpPr>
          <p:cNvPr id="6" name="Text Placeholder 2"/>
          <p:cNvSpPr txBox="1">
            <a:spLocks/>
          </p:cNvSpPr>
          <p:nvPr/>
        </p:nvSpPr>
        <p:spPr>
          <a:xfrm>
            <a:off x="685800" y="3962400"/>
            <a:ext cx="7848601" cy="990600"/>
          </a:xfrm>
          <a:prstGeom prst="rect">
            <a:avLst/>
          </a:prstGeom>
        </p:spPr>
        <p:txBody>
          <a:bodyPr/>
          <a:lstStyle/>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lang="en-GB" sz="2200" noProof="0" dirty="0" smtClean="0">
                <a:solidFill>
                  <a:sysClr val="windowText" lastClr="000000"/>
                </a:solidFill>
                <a:latin typeface="Calibri"/>
              </a:rPr>
              <a:t>J. Odhong’</a:t>
            </a:r>
            <a:endParaRPr kumimoji="0" lang="en-GB" sz="22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lang="en-GB" sz="2200" dirty="0" smtClean="0">
                <a:solidFill>
                  <a:sysClr val="windowText" lastClr="000000"/>
                </a:solidFill>
                <a:latin typeface="Calibri"/>
              </a:rPr>
              <a:t>Communication Specialist </a:t>
            </a:r>
            <a:r>
              <a:rPr kumimoji="0" lang="en-GB" sz="2200" b="0" i="0" u="none" strike="noStrike" kern="1200" cap="none" spc="0" normalizeH="0" baseline="0" noProof="0" dirty="0" smtClean="0">
                <a:ln>
                  <a:noFill/>
                </a:ln>
                <a:solidFill>
                  <a:sysClr val="windowText" lastClr="000000"/>
                </a:solidFill>
                <a:effectLst/>
                <a:uLnTx/>
                <a:uFillTx/>
                <a:latin typeface="Calibri"/>
                <a:ea typeface="+mn-ea"/>
                <a:cs typeface="+mn-cs"/>
              </a:rPr>
              <a:t>, Africa RISING ESA and WA projects</a:t>
            </a:r>
          </a:p>
          <a:p>
            <a:pPr marL="114300" marR="0" lvl="0" indent="0" algn="ctr" defTabSz="914400" rtl="0" eaLnBrk="1" fontAlgn="auto" latinLnBrk="0" hangingPunct="1">
              <a:lnSpc>
                <a:spcPct val="100000"/>
              </a:lnSpc>
              <a:spcBef>
                <a:spcPct val="20000"/>
              </a:spcBef>
              <a:spcAft>
                <a:spcPts val="0"/>
              </a:spcAft>
              <a:buClr>
                <a:srgbClr val="156734"/>
              </a:buClr>
              <a:buSzTx/>
              <a:buFont typeface="Wingdings" pitchFamily="2" charset="2"/>
              <a:buNone/>
              <a:tabLst/>
              <a:defRPr/>
            </a:pPr>
            <a:r>
              <a:rPr lang="en-GB" sz="2200" noProof="0" dirty="0" smtClean="0">
                <a:solidFill>
                  <a:sysClr val="windowText" lastClr="000000"/>
                </a:solidFill>
                <a:latin typeface="Calibri"/>
              </a:rPr>
              <a:t>Accra, Ghana , 24 – 25 March, 2015</a:t>
            </a:r>
            <a:endParaRPr kumimoji="0" lang="en-US" sz="2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1885131" cy="369332"/>
          </a:xfrm>
          <a:prstGeom prst="rect">
            <a:avLst/>
          </a:prstGeom>
        </p:spPr>
        <p:txBody>
          <a:bodyPr wrap="none">
            <a:spAutoFit/>
          </a:bodyPr>
          <a:lstStyle/>
          <a:p>
            <a:r>
              <a:rPr lang="en-US" b="1" dirty="0" smtClean="0"/>
              <a:t>2015 work plan….</a:t>
            </a:r>
          </a:p>
        </p:txBody>
      </p:sp>
      <p:graphicFrame>
        <p:nvGraphicFramePr>
          <p:cNvPr id="6" name="Table 5"/>
          <p:cNvGraphicFramePr>
            <a:graphicFrameLocks noGrp="1"/>
          </p:cNvGraphicFramePr>
          <p:nvPr/>
        </p:nvGraphicFramePr>
        <p:xfrm>
          <a:off x="304800" y="1981200"/>
          <a:ext cx="8610600" cy="4297680"/>
        </p:xfrm>
        <a:graphic>
          <a:graphicData uri="http://schemas.openxmlformats.org/drawingml/2006/table">
            <a:tbl>
              <a:tblPr firstRow="1" bandRow="1">
                <a:tableStyleId>{5C22544A-7EE6-4342-B048-85BDC9FD1C3A}</a:tableStyleId>
              </a:tblPr>
              <a:tblGrid>
                <a:gridCol w="6771442"/>
                <a:gridCol w="1839158"/>
              </a:tblGrid>
              <a:tr h="361950">
                <a:tc>
                  <a:txBody>
                    <a:bodyPr/>
                    <a:lstStyle/>
                    <a:p>
                      <a:r>
                        <a:rPr lang="en-US" dirty="0" smtClean="0"/>
                        <a:t>ACTIVITY</a:t>
                      </a:r>
                      <a:endParaRPr lang="en-US" dirty="0"/>
                    </a:p>
                  </a:txBody>
                  <a:tcPr/>
                </a:tc>
                <a:tc>
                  <a:txBody>
                    <a:bodyPr/>
                    <a:lstStyle/>
                    <a:p>
                      <a:r>
                        <a:rPr lang="en-US" dirty="0" smtClean="0"/>
                        <a:t>TIMELINES</a:t>
                      </a:r>
                      <a:endParaRPr lang="en-US" dirty="0"/>
                    </a:p>
                  </a:txBody>
                  <a:tcPr/>
                </a:tc>
              </a:tr>
              <a:tr h="3619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Distill information from emerging research reports from both projects into digestible formats that can more influence or inform decisions/actions by program and project stakeholders and their respective networks</a:t>
                      </a:r>
                    </a:p>
                  </a:txBody>
                  <a:tcPr/>
                </a:tc>
                <a:tc>
                  <a:txBody>
                    <a:bodyPr/>
                    <a:lstStyle/>
                    <a:p>
                      <a:r>
                        <a:rPr lang="en-US" sz="1800" b="1" kern="1200" dirty="0" smtClean="0">
                          <a:solidFill>
                            <a:schemeClr val="dk1"/>
                          </a:solidFill>
                          <a:latin typeface="+mn-lt"/>
                          <a:ea typeface="+mn-ea"/>
                          <a:cs typeface="+mn-cs"/>
                        </a:rPr>
                        <a:t>Studies for West Africa Project to be identified after revision of the research work plan in March 2015 </a:t>
                      </a:r>
                      <a:endParaRPr lang="en-US" dirty="0"/>
                    </a:p>
                  </a:txBody>
                  <a:tcPr/>
                </a:tc>
              </a:tr>
              <a:tr h="361950">
                <a:tc>
                  <a:txBody>
                    <a:bodyPr/>
                    <a:lstStyle/>
                    <a:p>
                      <a:r>
                        <a:rPr lang="en-US" sz="1800" kern="1200" dirty="0" smtClean="0">
                          <a:solidFill>
                            <a:schemeClr val="dk1"/>
                          </a:solidFill>
                          <a:latin typeface="+mn-lt"/>
                          <a:ea typeface="+mn-ea"/>
                          <a:cs typeface="+mn-cs"/>
                        </a:rPr>
                        <a:t>Identify and translate specific key documents into local languages that are comprehensible to the target audiences of the two projects</a:t>
                      </a:r>
                      <a:endParaRPr lang="en-US" dirty="0"/>
                    </a:p>
                  </a:txBody>
                  <a:tcPr/>
                </a:tc>
                <a:tc>
                  <a:txBody>
                    <a:bodyPr/>
                    <a:lstStyle/>
                    <a:p>
                      <a:r>
                        <a:rPr lang="en-US" dirty="0" smtClean="0"/>
                        <a:t>continuous</a:t>
                      </a:r>
                      <a:endParaRPr lang="en-US" dirty="0"/>
                    </a:p>
                  </a:txBody>
                  <a:tcPr/>
                </a:tc>
              </a:tr>
              <a:tr h="3619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A photo journalism trip to Ghana and Mali project sites </a:t>
                      </a:r>
                    </a:p>
                  </a:txBody>
                  <a:tcPr/>
                </a:tc>
                <a:tc>
                  <a:txBody>
                    <a:bodyPr/>
                    <a:lstStyle/>
                    <a:p>
                      <a:r>
                        <a:rPr lang="en-US" sz="1800" kern="1200" dirty="0" smtClean="0">
                          <a:solidFill>
                            <a:schemeClr val="dk1"/>
                          </a:solidFill>
                          <a:latin typeface="+mn-lt"/>
                          <a:ea typeface="+mn-ea"/>
                          <a:cs typeface="+mn-cs"/>
                        </a:rPr>
                        <a:t>December 2015</a:t>
                      </a:r>
                      <a:endParaRPr lang="en-US" dirty="0"/>
                    </a:p>
                  </a:txBody>
                  <a:tcPr/>
                </a:tc>
              </a:tr>
              <a:tr h="3619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Liaise with the program communication team based at ILRI on the development of an infographics explaining the concept of sustainable intensification in the context of Africa RISING </a:t>
                      </a:r>
                    </a:p>
                  </a:txBody>
                  <a:tcPr/>
                </a:tc>
                <a:tc>
                  <a:txBody>
                    <a:bodyPr/>
                    <a:lstStyle/>
                    <a:p>
                      <a:r>
                        <a:rPr lang="en-US" dirty="0" smtClean="0"/>
                        <a:t>June 2015</a:t>
                      </a:r>
                      <a:endParaRPr lang="en-US"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2775760" cy="369332"/>
          </a:xfrm>
          <a:prstGeom prst="rect">
            <a:avLst/>
          </a:prstGeom>
        </p:spPr>
        <p:txBody>
          <a:bodyPr wrap="none">
            <a:spAutoFit/>
          </a:bodyPr>
          <a:lstStyle/>
          <a:p>
            <a:r>
              <a:rPr lang="en-US" b="1" dirty="0" smtClean="0"/>
              <a:t>Implementation challenges</a:t>
            </a:r>
          </a:p>
        </p:txBody>
      </p:sp>
      <p:sp>
        <p:nvSpPr>
          <p:cNvPr id="5" name="Rectangle 4"/>
          <p:cNvSpPr/>
          <p:nvPr/>
        </p:nvSpPr>
        <p:spPr>
          <a:xfrm>
            <a:off x="533400" y="1841480"/>
            <a:ext cx="7772400" cy="2862322"/>
          </a:xfrm>
          <a:prstGeom prst="rect">
            <a:avLst/>
          </a:prstGeom>
        </p:spPr>
        <p:txBody>
          <a:bodyPr wrap="square">
            <a:spAutoFit/>
          </a:bodyPr>
          <a:lstStyle/>
          <a:p>
            <a:pPr marL="342900" lvl="0" indent="-342900">
              <a:buFont typeface="Wingdings" pitchFamily="2" charset="2"/>
              <a:buChar char="Ø"/>
            </a:pPr>
            <a:r>
              <a:rPr lang="en-US" dirty="0" smtClean="0"/>
              <a:t>Some partners still don’t use the branding guidelines consistently</a:t>
            </a:r>
          </a:p>
          <a:p>
            <a:pPr marL="342900" lvl="0" indent="-342900">
              <a:buFont typeface="Wingdings" pitchFamily="2" charset="2"/>
              <a:buChar char="Ø"/>
            </a:pPr>
            <a:r>
              <a:rPr lang="en-US" dirty="0" smtClean="0"/>
              <a:t>Need more </a:t>
            </a:r>
            <a:r>
              <a:rPr lang="en-US" dirty="0" smtClean="0"/>
              <a:t>support for communication e.g. stories </a:t>
            </a:r>
            <a:r>
              <a:rPr lang="en-US" dirty="0" smtClean="0"/>
              <a:t>from Mali and Ghana field activities</a:t>
            </a:r>
          </a:p>
          <a:p>
            <a:pPr marL="342900" lvl="0" indent="-342900">
              <a:buFont typeface="Wingdings" pitchFamily="2" charset="2"/>
              <a:buChar char="Ø"/>
            </a:pPr>
            <a:r>
              <a:rPr lang="en-US" dirty="0" smtClean="0"/>
              <a:t>More capacity building needed to increase use of some of the internal project communication tools</a:t>
            </a:r>
          </a:p>
          <a:p>
            <a:pPr marL="342900" indent="-342900">
              <a:buFont typeface="Wingdings" pitchFamily="2" charset="2"/>
              <a:buChar char="Ø"/>
            </a:pPr>
            <a:r>
              <a:rPr lang="en-US" dirty="0" smtClean="0"/>
              <a:t>No established criteria for determining “best-bet” technologies that the communications can dedicate resources to and build strategic activities around</a:t>
            </a:r>
          </a:p>
          <a:p>
            <a:pPr marL="342900" lvl="0" indent="-342900">
              <a:buFont typeface="Wingdings" pitchFamily="2" charset="2"/>
              <a:buChar char="Ø"/>
            </a:pPr>
            <a:endParaRPr lang="en-US" dirty="0" smtClean="0"/>
          </a:p>
          <a:p>
            <a:pPr marL="342900" lvl="0" indent="-342900">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6" name="Title 1"/>
          <p:cNvSpPr>
            <a:spLocks noGrp="1"/>
          </p:cNvSpPr>
          <p:nvPr>
            <p:ph type="title"/>
          </p:nvPr>
        </p:nvSpPr>
        <p:spPr>
          <a:xfrm>
            <a:off x="533400" y="2286000"/>
            <a:ext cx="7848600" cy="1219200"/>
          </a:xfrm>
        </p:spPr>
        <p:txBody>
          <a:bodyPr>
            <a:normAutofit/>
          </a:bodyPr>
          <a:lstStyle/>
          <a:p>
            <a:r>
              <a:rPr lang="en-US" sz="2000" b="1" i="1" dirty="0" smtClean="0">
                <a:solidFill>
                  <a:srgbClr val="3A5733"/>
                </a:solidFill>
              </a:rPr>
              <a:t>“Africa Research in Sustainable Intensification for Next Generation”.</a:t>
            </a:r>
            <a:r>
              <a:rPr lang="en-US" sz="1600" b="1" i="1" dirty="0" smtClean="0"/>
              <a:t/>
            </a:r>
            <a:br>
              <a:rPr lang="en-US" sz="1600" b="1" i="1" dirty="0" smtClean="0"/>
            </a:br>
            <a:r>
              <a:rPr lang="en-US" sz="4000" b="1" i="1" dirty="0" smtClean="0">
                <a:solidFill>
                  <a:srgbClr val="3A5733"/>
                </a:solidFill>
              </a:rPr>
              <a:t>www.africa-rising.net</a:t>
            </a:r>
            <a:endParaRPr lang="en-US" sz="4000" b="1" i="1" dirty="0">
              <a:solidFill>
                <a:srgbClr val="3A5733"/>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2166555" cy="369332"/>
          </a:xfrm>
          <a:prstGeom prst="rect">
            <a:avLst/>
          </a:prstGeom>
        </p:spPr>
        <p:txBody>
          <a:bodyPr wrap="none">
            <a:spAutoFit/>
          </a:bodyPr>
          <a:lstStyle/>
          <a:p>
            <a:r>
              <a:rPr lang="en-US" b="1" dirty="0" smtClean="0"/>
              <a:t>Presentation Outline</a:t>
            </a:r>
            <a:endParaRPr lang="en-US" b="1" dirty="0"/>
          </a:p>
        </p:txBody>
      </p:sp>
      <p:sp>
        <p:nvSpPr>
          <p:cNvPr id="5" name="Rectangle 4"/>
          <p:cNvSpPr/>
          <p:nvPr/>
        </p:nvSpPr>
        <p:spPr>
          <a:xfrm>
            <a:off x="533400" y="1841480"/>
            <a:ext cx="7772400" cy="1477328"/>
          </a:xfrm>
          <a:prstGeom prst="rect">
            <a:avLst/>
          </a:prstGeom>
        </p:spPr>
        <p:txBody>
          <a:bodyPr wrap="square">
            <a:spAutoFit/>
          </a:bodyPr>
          <a:lstStyle/>
          <a:p>
            <a:pPr marL="342900" lvl="0" indent="-342900">
              <a:buFont typeface="Arial" pitchFamily="34" charset="0"/>
              <a:buChar char="•"/>
            </a:pPr>
            <a:r>
              <a:rPr lang="en-US" dirty="0" smtClean="0"/>
              <a:t>Reflections from 2014</a:t>
            </a:r>
          </a:p>
          <a:p>
            <a:pPr marL="342900" lvl="0" indent="-342900">
              <a:buFont typeface="Arial" pitchFamily="34" charset="0"/>
              <a:buChar char="•"/>
            </a:pPr>
            <a:r>
              <a:rPr lang="en-US" dirty="0" smtClean="0"/>
              <a:t>Looking forward to 2015 onwards….a communication strategy for WA &amp; ESA projects</a:t>
            </a:r>
          </a:p>
          <a:p>
            <a:pPr marL="342900" lvl="0" indent="-342900">
              <a:buFont typeface="Arial" pitchFamily="34" charset="0"/>
              <a:buChar char="•"/>
            </a:pPr>
            <a:r>
              <a:rPr lang="en-US" dirty="0" smtClean="0"/>
              <a:t>2015 work plan</a:t>
            </a:r>
          </a:p>
          <a:p>
            <a:pPr marL="342900" lvl="0" indent="-342900">
              <a:buFont typeface="Arial" pitchFamily="34" charset="0"/>
              <a:buChar char="•"/>
            </a:pPr>
            <a:r>
              <a:rPr lang="en-US" dirty="0" smtClean="0"/>
              <a:t>Implementation challenges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2278316" cy="369332"/>
          </a:xfrm>
          <a:prstGeom prst="rect">
            <a:avLst/>
          </a:prstGeom>
        </p:spPr>
        <p:txBody>
          <a:bodyPr wrap="none">
            <a:spAutoFit/>
          </a:bodyPr>
          <a:lstStyle/>
          <a:p>
            <a:r>
              <a:rPr lang="en-US" b="1" dirty="0" smtClean="0"/>
              <a:t>Reflections from 2014</a:t>
            </a:r>
            <a:endParaRPr lang="en-US" b="1" dirty="0"/>
          </a:p>
        </p:txBody>
      </p:sp>
      <p:sp>
        <p:nvSpPr>
          <p:cNvPr id="5" name="Rectangle 4"/>
          <p:cNvSpPr/>
          <p:nvPr/>
        </p:nvSpPr>
        <p:spPr>
          <a:xfrm>
            <a:off x="533400" y="1841480"/>
            <a:ext cx="7772400" cy="4801314"/>
          </a:xfrm>
          <a:prstGeom prst="rect">
            <a:avLst/>
          </a:prstGeom>
        </p:spPr>
        <p:txBody>
          <a:bodyPr wrap="square">
            <a:spAutoFit/>
          </a:bodyPr>
          <a:lstStyle/>
          <a:p>
            <a:pPr marL="342900" lvl="0" indent="-342900"/>
            <a:r>
              <a:rPr lang="en-US" dirty="0" smtClean="0"/>
              <a:t>The communications team continued to play the following roles for the project:</a:t>
            </a:r>
          </a:p>
          <a:p>
            <a:pPr marL="342900" lvl="0" indent="-342900"/>
            <a:endParaRPr lang="en-US" dirty="0" smtClean="0"/>
          </a:p>
          <a:p>
            <a:pPr marL="800100" lvl="1" indent="-342900">
              <a:buFont typeface="Arial" pitchFamily="34" charset="0"/>
              <a:buChar char="•"/>
            </a:pPr>
            <a:r>
              <a:rPr lang="en-US" b="1" dirty="0" smtClean="0"/>
              <a:t>Communicating for wider influence and impact</a:t>
            </a:r>
          </a:p>
          <a:p>
            <a:pPr marL="1257300" lvl="2" indent="-342900">
              <a:buFont typeface="Wingdings" pitchFamily="2" charset="2"/>
              <a:buChar char="Ø"/>
            </a:pPr>
            <a:r>
              <a:rPr lang="en-US" dirty="0" smtClean="0"/>
              <a:t>Published success stories from Mali and Ghana </a:t>
            </a:r>
            <a:r>
              <a:rPr lang="en-US" dirty="0" smtClean="0"/>
              <a:t>activities</a:t>
            </a:r>
          </a:p>
          <a:p>
            <a:pPr marL="1257300" lvl="2" indent="-342900">
              <a:buFont typeface="Wingdings" pitchFamily="2" charset="2"/>
              <a:buChar char="Ø"/>
            </a:pPr>
            <a:r>
              <a:rPr lang="en-US" dirty="0" smtClean="0"/>
              <a:t>Published blog posts/stories on the Africa RISING Mali and Ghana activities on the website</a:t>
            </a:r>
            <a:endParaRPr lang="en-US" b="1" dirty="0" smtClean="0"/>
          </a:p>
          <a:p>
            <a:pPr marL="800100" lvl="1" indent="-342900">
              <a:buFont typeface="Arial" pitchFamily="34" charset="0"/>
              <a:buChar char="•"/>
            </a:pPr>
            <a:r>
              <a:rPr lang="en-US" b="1" dirty="0" smtClean="0"/>
              <a:t>Translating </a:t>
            </a:r>
            <a:r>
              <a:rPr lang="en-US" b="1" dirty="0" smtClean="0"/>
              <a:t>the program’s outputs into research development and policy outcomes, getting knowledge into </a:t>
            </a:r>
            <a:r>
              <a:rPr lang="en-US" b="1" dirty="0" smtClean="0"/>
              <a:t>use</a:t>
            </a:r>
            <a:endParaRPr lang="en-US" dirty="0" smtClean="0">
              <a:solidFill>
                <a:srgbClr val="00B050"/>
              </a:solidFill>
            </a:endParaRPr>
          </a:p>
          <a:p>
            <a:pPr marL="1257300" lvl="2" indent="-342900">
              <a:buFont typeface="Wingdings" pitchFamily="2" charset="2"/>
              <a:buChar char="Ø"/>
            </a:pPr>
            <a:r>
              <a:rPr lang="en-US" dirty="0" smtClean="0"/>
              <a:t>Highlighted the Africa RISING scaling approach through a specially developed project brochure that was distributed at </a:t>
            </a:r>
            <a:r>
              <a:rPr lang="en-US" smtClean="0"/>
              <a:t>the IITA stand during the FARA@10 </a:t>
            </a:r>
            <a:r>
              <a:rPr lang="en-US" dirty="0" smtClean="0"/>
              <a:t>celebrations </a:t>
            </a:r>
            <a:r>
              <a:rPr lang="en-US" dirty="0" smtClean="0"/>
              <a:t>in Johannesburg, SA in Dec, 2014</a:t>
            </a:r>
            <a:endParaRPr lang="en-US" dirty="0" smtClean="0"/>
          </a:p>
          <a:p>
            <a:pPr marL="800100" lvl="1" indent="-342900">
              <a:buFont typeface="Arial" pitchFamily="34" charset="0"/>
              <a:buChar char="•"/>
            </a:pPr>
            <a:r>
              <a:rPr lang="en-US" b="1" dirty="0" smtClean="0"/>
              <a:t>Knowledge sharing and learning</a:t>
            </a:r>
          </a:p>
          <a:p>
            <a:pPr marL="1257300" lvl="2" indent="-342900">
              <a:buFont typeface="Wingdings" pitchFamily="2" charset="2"/>
              <a:buChar char="Ø"/>
            </a:pPr>
            <a:r>
              <a:rPr lang="en-US" dirty="0" smtClean="0"/>
              <a:t>Edited research reports and archived them on CG Space</a:t>
            </a:r>
          </a:p>
          <a:p>
            <a:pPr marL="1257300" lvl="2" indent="-342900">
              <a:buFont typeface="Wingdings" pitchFamily="2" charset="2"/>
              <a:buChar char="Ø"/>
            </a:pPr>
            <a:r>
              <a:rPr lang="en-US" dirty="0" smtClean="0"/>
              <a:t>Facilitated project cross-learning </a:t>
            </a:r>
            <a:r>
              <a:rPr lang="en-US" dirty="0" smtClean="0"/>
              <a:t> through facilitating learning events and use of email and social networks like wiki and yammers</a:t>
            </a:r>
            <a:endParaRPr lang="en-US" dirty="0" smtClean="0"/>
          </a:p>
          <a:p>
            <a:pPr marL="1257300" lvl="2" indent="-342900">
              <a:buFont typeface="Wingdings" pitchFamily="2" charset="2"/>
              <a:buChar char="Ø"/>
            </a:pPr>
            <a:r>
              <a:rPr lang="en-US" dirty="0" smtClean="0"/>
              <a:t>Archiving of project photos &amp; presentations on Flickr</a:t>
            </a:r>
          </a:p>
          <a:p>
            <a:pPr marL="342900" lvl="0" indent="-342900"/>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2278316" cy="369332"/>
          </a:xfrm>
          <a:prstGeom prst="rect">
            <a:avLst/>
          </a:prstGeom>
        </p:spPr>
        <p:txBody>
          <a:bodyPr wrap="none">
            <a:spAutoFit/>
          </a:bodyPr>
          <a:lstStyle/>
          <a:p>
            <a:r>
              <a:rPr lang="en-US" b="1" dirty="0" smtClean="0"/>
              <a:t>Reflections from 2014</a:t>
            </a:r>
            <a:endParaRPr lang="en-US" b="1" dirty="0"/>
          </a:p>
        </p:txBody>
      </p:sp>
      <p:sp>
        <p:nvSpPr>
          <p:cNvPr id="5" name="Rectangle 4"/>
          <p:cNvSpPr/>
          <p:nvPr/>
        </p:nvSpPr>
        <p:spPr>
          <a:xfrm>
            <a:off x="533400" y="1841480"/>
            <a:ext cx="7772400" cy="4247317"/>
          </a:xfrm>
          <a:prstGeom prst="rect">
            <a:avLst/>
          </a:prstGeom>
        </p:spPr>
        <p:txBody>
          <a:bodyPr wrap="square">
            <a:spAutoFit/>
          </a:bodyPr>
          <a:lstStyle/>
          <a:p>
            <a:pPr marL="1257300" lvl="2" indent="-342900"/>
            <a:endParaRPr lang="en-US" dirty="0" smtClean="0"/>
          </a:p>
          <a:p>
            <a:pPr marL="800100" lvl="1" indent="-342900">
              <a:buFont typeface="Arial" pitchFamily="34" charset="0"/>
              <a:buChar char="•"/>
            </a:pPr>
            <a:r>
              <a:rPr lang="en-US" b="1" dirty="0" smtClean="0"/>
              <a:t>Publishing</a:t>
            </a:r>
          </a:p>
          <a:p>
            <a:pPr marL="1257300" lvl="2" indent="-342900">
              <a:buFont typeface="Wingdings" pitchFamily="2" charset="2"/>
              <a:buChar char="Ø"/>
            </a:pPr>
            <a:r>
              <a:rPr lang="en-US" dirty="0" smtClean="0"/>
              <a:t>Developed and distributed the Africa RISING West Africa project flyers to stakeholders and during project </a:t>
            </a:r>
            <a:r>
              <a:rPr lang="en-US" dirty="0" smtClean="0"/>
              <a:t>events</a:t>
            </a:r>
            <a:endParaRPr lang="en-US" dirty="0" smtClean="0"/>
          </a:p>
          <a:p>
            <a:pPr marL="1257300" lvl="2" indent="-342900">
              <a:buFont typeface="Wingdings" pitchFamily="2" charset="2"/>
              <a:buChar char="Ø"/>
            </a:pPr>
            <a:r>
              <a:rPr lang="en-US" dirty="0" smtClean="0"/>
              <a:t>Edited and published several reports from the project research teams</a:t>
            </a:r>
          </a:p>
          <a:p>
            <a:pPr marL="1257300" lvl="2" indent="-342900">
              <a:buFont typeface="Wingdings" pitchFamily="2" charset="2"/>
              <a:buChar char="Ø"/>
            </a:pPr>
            <a:r>
              <a:rPr lang="en-US" dirty="0" smtClean="0"/>
              <a:t>Maintained consistency in use of Africa RISING brand in reports and ppt presentation </a:t>
            </a:r>
            <a:endParaRPr lang="en-US" dirty="0" smtClean="0"/>
          </a:p>
          <a:p>
            <a:pPr marL="800100" lvl="1" indent="-342900">
              <a:buFont typeface="Arial" pitchFamily="34" charset="0"/>
              <a:buChar char="•"/>
            </a:pPr>
            <a:r>
              <a:rPr lang="en-US" b="1" dirty="0" smtClean="0"/>
              <a:t>Internal communication</a:t>
            </a:r>
          </a:p>
          <a:p>
            <a:pPr marL="1257300" lvl="2" indent="-342900">
              <a:buFont typeface="Wingdings" pitchFamily="2" charset="2"/>
              <a:buChar char="Ø"/>
            </a:pPr>
            <a:r>
              <a:rPr lang="en-US" dirty="0" smtClean="0"/>
              <a:t>Facilitated internal project communication through the project wiki and yammer portals</a:t>
            </a:r>
            <a:endParaRPr lang="en-US" dirty="0" smtClean="0"/>
          </a:p>
          <a:p>
            <a:pPr marL="1257300" lvl="2" indent="-342900">
              <a:buFont typeface="Wingdings" pitchFamily="2" charset="2"/>
              <a:buChar char="Ø"/>
            </a:pPr>
            <a:r>
              <a:rPr lang="en-US" dirty="0" smtClean="0"/>
              <a:t>Project </a:t>
            </a:r>
            <a:r>
              <a:rPr lang="en-US" dirty="0" smtClean="0"/>
              <a:t>staff were trained twice on use of the internal project communication tools – yammer and wiki</a:t>
            </a:r>
          </a:p>
          <a:p>
            <a:pPr marL="1257300" lvl="2" indent="-342900">
              <a:buFont typeface="Wingdings" pitchFamily="2" charset="2"/>
              <a:buChar char="Ø"/>
            </a:pPr>
            <a:r>
              <a:rPr lang="en-US" dirty="0" smtClean="0"/>
              <a:t>Project </a:t>
            </a:r>
            <a:r>
              <a:rPr lang="en-US" dirty="0" smtClean="0"/>
              <a:t>calendar update </a:t>
            </a:r>
            <a:endParaRPr lang="en-US" dirty="0" smtClean="0"/>
          </a:p>
          <a:p>
            <a:pPr marL="342900" lvl="0" indent="-342900"/>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3393108" cy="369332"/>
          </a:xfrm>
          <a:prstGeom prst="rect">
            <a:avLst/>
          </a:prstGeom>
        </p:spPr>
        <p:txBody>
          <a:bodyPr wrap="none">
            <a:spAutoFit/>
          </a:bodyPr>
          <a:lstStyle/>
          <a:p>
            <a:r>
              <a:rPr lang="en-US" b="1" dirty="0" smtClean="0"/>
              <a:t>Looking forward to 2015 onwards</a:t>
            </a:r>
            <a:endParaRPr lang="en-US" b="1" dirty="0"/>
          </a:p>
        </p:txBody>
      </p:sp>
      <p:sp>
        <p:nvSpPr>
          <p:cNvPr id="5" name="Rectangle 4"/>
          <p:cNvSpPr/>
          <p:nvPr/>
        </p:nvSpPr>
        <p:spPr>
          <a:xfrm>
            <a:off x="533400" y="1841480"/>
            <a:ext cx="7772400" cy="1754326"/>
          </a:xfrm>
          <a:prstGeom prst="rect">
            <a:avLst/>
          </a:prstGeom>
        </p:spPr>
        <p:txBody>
          <a:bodyPr wrap="square">
            <a:spAutoFit/>
          </a:bodyPr>
          <a:lstStyle/>
          <a:p>
            <a:pPr marL="342900" lvl="0" indent="-342900">
              <a:buFont typeface="Arial" pitchFamily="34" charset="0"/>
              <a:buChar char="•"/>
            </a:pPr>
            <a:r>
              <a:rPr lang="en-US" dirty="0" smtClean="0"/>
              <a:t>Previously we have been using annual communication plans to guide activities</a:t>
            </a:r>
          </a:p>
          <a:p>
            <a:pPr marL="342900" lvl="0" indent="-342900">
              <a:buFont typeface="Arial" pitchFamily="34" charset="0"/>
              <a:buChar char="•"/>
            </a:pPr>
            <a:r>
              <a:rPr lang="en-US" dirty="0" smtClean="0"/>
              <a:t>Annual communication plans are good, but don’t provide a clear picture of the strategic direction for our project communications</a:t>
            </a:r>
          </a:p>
          <a:p>
            <a:pPr marL="342900" lvl="0" indent="-342900">
              <a:buFont typeface="Arial" pitchFamily="34" charset="0"/>
              <a:buChar char="•"/>
            </a:pPr>
            <a:endParaRPr lang="en-US" dirty="0" smtClean="0"/>
          </a:p>
          <a:p>
            <a:pPr marL="342900" lvl="0" indent="-342900">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3"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5435719" cy="369332"/>
          </a:xfrm>
          <a:prstGeom prst="rect">
            <a:avLst/>
          </a:prstGeom>
        </p:spPr>
        <p:txBody>
          <a:bodyPr wrap="none">
            <a:spAutoFit/>
          </a:bodyPr>
          <a:lstStyle/>
          <a:p>
            <a:r>
              <a:rPr lang="en-US" b="1" dirty="0" smtClean="0"/>
              <a:t>The Africa RISING Communication Strategy 2015 - 2016</a:t>
            </a:r>
            <a:endParaRPr lang="en-US" b="1" dirty="0"/>
          </a:p>
        </p:txBody>
      </p:sp>
      <p:sp>
        <p:nvSpPr>
          <p:cNvPr id="5" name="Rectangle 4"/>
          <p:cNvSpPr/>
          <p:nvPr/>
        </p:nvSpPr>
        <p:spPr>
          <a:xfrm>
            <a:off x="533400" y="1841480"/>
            <a:ext cx="7772400" cy="4801314"/>
          </a:xfrm>
          <a:prstGeom prst="rect">
            <a:avLst/>
          </a:prstGeom>
        </p:spPr>
        <p:txBody>
          <a:bodyPr wrap="square">
            <a:spAutoFit/>
          </a:bodyPr>
          <a:lstStyle/>
          <a:p>
            <a:pPr marL="342900" lvl="0" indent="-342900">
              <a:buFont typeface="Arial" pitchFamily="34" charset="0"/>
              <a:buChar char="•"/>
            </a:pPr>
            <a:r>
              <a:rPr lang="en-US" dirty="0" smtClean="0"/>
              <a:t>To be complete by end of April</a:t>
            </a:r>
          </a:p>
          <a:p>
            <a:pPr marL="342900" lvl="0" indent="-342900">
              <a:buFont typeface="Arial" pitchFamily="34" charset="0"/>
              <a:buChar char="•"/>
            </a:pPr>
            <a:endParaRPr lang="en-US" dirty="0" smtClean="0"/>
          </a:p>
          <a:p>
            <a:pPr marL="342900" lvl="0" indent="-342900">
              <a:buFont typeface="Arial" pitchFamily="34" charset="0"/>
              <a:buChar char="•"/>
            </a:pPr>
            <a:r>
              <a:rPr lang="en-US" b="1" dirty="0" smtClean="0"/>
              <a:t>Strategic Objectives:</a:t>
            </a:r>
          </a:p>
          <a:p>
            <a:pPr lvl="1">
              <a:buFont typeface="Wingdings" pitchFamily="2" charset="2"/>
              <a:buChar char="Ø"/>
            </a:pPr>
            <a:r>
              <a:rPr lang="en-US" dirty="0" smtClean="0"/>
              <a:t>To enrich learning, interaction and exchange between Africa RISING project teams to foster stronger intra-project collaboration as an enabler for ongoing research work and project management </a:t>
            </a:r>
            <a:r>
              <a:rPr lang="en-US" i="1" dirty="0" smtClean="0"/>
              <a:t>(linked to program research objective  1)</a:t>
            </a:r>
          </a:p>
          <a:p>
            <a:pPr lvl="1"/>
            <a:endParaRPr lang="en-US" dirty="0" smtClean="0"/>
          </a:p>
          <a:p>
            <a:pPr lvl="1">
              <a:buFont typeface="Wingdings" pitchFamily="2" charset="2"/>
              <a:buChar char="Ø"/>
            </a:pPr>
            <a:r>
              <a:rPr lang="en-US" dirty="0" smtClean="0"/>
              <a:t>To enhance Africa </a:t>
            </a:r>
            <a:r>
              <a:rPr lang="en-US" dirty="0" smtClean="0"/>
              <a:t>RISING </a:t>
            </a:r>
            <a:r>
              <a:rPr lang="en-US" dirty="0" smtClean="0"/>
              <a:t>project and program visibility and promote wider use and adoption of research outputs and outcomes by the donors, farming communities, private sector, policy makers as well as national and international research/development partners </a:t>
            </a:r>
            <a:r>
              <a:rPr lang="en-US" i="1" dirty="0" smtClean="0"/>
              <a:t>(linked to program research objective 2 and development objective 4)</a:t>
            </a:r>
          </a:p>
          <a:p>
            <a:pPr lvl="1"/>
            <a:endParaRPr lang="en-US" dirty="0" smtClean="0"/>
          </a:p>
          <a:p>
            <a:pPr lvl="1">
              <a:buFont typeface="Wingdings" pitchFamily="2" charset="2"/>
              <a:buChar char="Ø"/>
            </a:pPr>
            <a:r>
              <a:rPr lang="en-US" dirty="0" smtClean="0"/>
              <a:t>To contribute to better understanding of Africa RISING by the donor, their networks and international and development partners </a:t>
            </a:r>
            <a:r>
              <a:rPr lang="en-US" i="1" dirty="0" smtClean="0"/>
              <a:t>(linked to program development objective  4)</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3"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4772397" cy="369332"/>
          </a:xfrm>
          <a:prstGeom prst="rect">
            <a:avLst/>
          </a:prstGeom>
        </p:spPr>
        <p:txBody>
          <a:bodyPr wrap="none">
            <a:spAutoFit/>
          </a:bodyPr>
          <a:lstStyle/>
          <a:p>
            <a:r>
              <a:rPr lang="en-US" b="1" dirty="0" smtClean="0"/>
              <a:t>Communication Strategy 2015 – 2016…..(cont’d)</a:t>
            </a:r>
            <a:endParaRPr lang="en-US" b="1" dirty="0"/>
          </a:p>
        </p:txBody>
      </p:sp>
      <p:sp>
        <p:nvSpPr>
          <p:cNvPr id="5" name="Rectangle 4"/>
          <p:cNvSpPr/>
          <p:nvPr/>
        </p:nvSpPr>
        <p:spPr>
          <a:xfrm>
            <a:off x="533400" y="1841480"/>
            <a:ext cx="7772400" cy="4801314"/>
          </a:xfrm>
          <a:prstGeom prst="rect">
            <a:avLst/>
          </a:prstGeom>
        </p:spPr>
        <p:txBody>
          <a:bodyPr wrap="square">
            <a:spAutoFit/>
          </a:bodyPr>
          <a:lstStyle/>
          <a:p>
            <a:pPr marL="342900" lvl="0" indent="-342900">
              <a:buFont typeface="Arial" pitchFamily="34" charset="0"/>
              <a:buChar char="•"/>
            </a:pPr>
            <a:r>
              <a:rPr lang="en-US" b="1" u="sng" dirty="0" smtClean="0"/>
              <a:t>PRIMARY  AUDIENCE: </a:t>
            </a:r>
            <a:r>
              <a:rPr lang="en-US" dirty="0" smtClean="0"/>
              <a:t>USAID, Project Steering Committee, project scientists, the intervention farming communities,  the R4D/Innovation platform members, Intervention communities village leaders/their equivalents, district agricultural officers/their equivalents and the extensionists</a:t>
            </a:r>
          </a:p>
          <a:p>
            <a:pPr marL="342900" lvl="0" indent="-342900"/>
            <a:endParaRPr lang="en-US" dirty="0" smtClean="0"/>
          </a:p>
          <a:p>
            <a:pPr marL="342900" lvl="0" indent="-342900">
              <a:buFont typeface="Arial" pitchFamily="34" charset="0"/>
              <a:buChar char="•"/>
            </a:pPr>
            <a:r>
              <a:rPr lang="en-US" b="1" u="sng" dirty="0" smtClean="0"/>
              <a:t>SECONDARY AUDIENCE:  </a:t>
            </a:r>
            <a:r>
              <a:rPr lang="en-US" dirty="0" smtClean="0"/>
              <a:t>non-intervention farming communities, journalists (with particular interest in agriculture, science, environmental and international development), CG and other international research centers involved in Africa RISING, the Humidtropics program, the NARS involved in Africa RISING projects, government ministries in Africa RISING project countries and potential donors</a:t>
            </a:r>
          </a:p>
          <a:p>
            <a:pPr marL="342900" lvl="0" indent="-342900">
              <a:buFont typeface="Arial" pitchFamily="34" charset="0"/>
              <a:buChar char="•"/>
            </a:pPr>
            <a:endParaRPr lang="en-US" dirty="0" smtClean="0"/>
          </a:p>
          <a:p>
            <a:pPr marL="342900" lvl="0" indent="-342900">
              <a:buFont typeface="Arial" pitchFamily="34" charset="0"/>
              <a:buChar char="•"/>
            </a:pPr>
            <a:r>
              <a:rPr lang="en-US" b="1" u="sng" dirty="0" smtClean="0"/>
              <a:t>DELIVERY STRATEGIES:</a:t>
            </a:r>
          </a:p>
          <a:p>
            <a:pPr marL="857250" lvl="1" indent="-400050">
              <a:buFont typeface="+mj-lt"/>
              <a:buAutoNum type="romanLcPeriod"/>
            </a:pPr>
            <a:r>
              <a:rPr lang="en-US" dirty="0" smtClean="0"/>
              <a:t>Coming down from the mountain (simplifying project content for use by non-technical audiences)</a:t>
            </a:r>
          </a:p>
          <a:p>
            <a:pPr marL="857250" lvl="1" indent="-400050">
              <a:buFont typeface="+mj-lt"/>
              <a:buAutoNum type="romanLcPeriod"/>
            </a:pPr>
            <a:r>
              <a:rPr lang="en-US" dirty="0" smtClean="0"/>
              <a:t>Create Once Publish Everywhere (COPE)…..but not always in the same form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5534977" cy="369332"/>
          </a:xfrm>
          <a:prstGeom prst="rect">
            <a:avLst/>
          </a:prstGeom>
        </p:spPr>
        <p:txBody>
          <a:bodyPr wrap="none">
            <a:spAutoFit/>
          </a:bodyPr>
          <a:lstStyle/>
          <a:p>
            <a:r>
              <a:rPr lang="en-US" b="1" dirty="0" smtClean="0"/>
              <a:t>2015 work plan….built into the Communication Strategy</a:t>
            </a:r>
          </a:p>
        </p:txBody>
      </p:sp>
      <p:graphicFrame>
        <p:nvGraphicFramePr>
          <p:cNvPr id="6" name="Table 5"/>
          <p:cNvGraphicFramePr>
            <a:graphicFrameLocks noGrp="1"/>
          </p:cNvGraphicFramePr>
          <p:nvPr/>
        </p:nvGraphicFramePr>
        <p:xfrm>
          <a:off x="304800" y="1981200"/>
          <a:ext cx="8610600" cy="4206240"/>
        </p:xfrm>
        <a:graphic>
          <a:graphicData uri="http://schemas.openxmlformats.org/drawingml/2006/table">
            <a:tbl>
              <a:tblPr firstRow="1" bandRow="1">
                <a:tableStyleId>{5C22544A-7EE6-4342-B048-85BDC9FD1C3A}</a:tableStyleId>
              </a:tblPr>
              <a:tblGrid>
                <a:gridCol w="6771442"/>
                <a:gridCol w="1839158"/>
              </a:tblGrid>
              <a:tr h="361950">
                <a:tc>
                  <a:txBody>
                    <a:bodyPr/>
                    <a:lstStyle/>
                    <a:p>
                      <a:r>
                        <a:rPr lang="en-US" dirty="0" smtClean="0"/>
                        <a:t>ACTIVITY</a:t>
                      </a:r>
                      <a:endParaRPr lang="en-US" dirty="0"/>
                    </a:p>
                  </a:txBody>
                  <a:tcPr/>
                </a:tc>
                <a:tc>
                  <a:txBody>
                    <a:bodyPr/>
                    <a:lstStyle/>
                    <a:p>
                      <a:r>
                        <a:rPr lang="en-US" dirty="0" smtClean="0"/>
                        <a:t>TIMELINES</a:t>
                      </a:r>
                      <a:endParaRPr lang="en-US" dirty="0"/>
                    </a:p>
                  </a:txBody>
                  <a:tcPr/>
                </a:tc>
              </a:tr>
              <a:tr h="361950">
                <a:tc>
                  <a:txBody>
                    <a:bodyPr/>
                    <a:lstStyle/>
                    <a:p>
                      <a:r>
                        <a:rPr lang="en-US" sz="1800" kern="1200" dirty="0" smtClean="0">
                          <a:solidFill>
                            <a:schemeClr val="dk1"/>
                          </a:solidFill>
                          <a:latin typeface="+mn-lt"/>
                          <a:ea typeface="+mn-ea"/>
                          <a:cs typeface="+mn-cs"/>
                        </a:rPr>
                        <a:t>Develop</a:t>
                      </a:r>
                      <a:r>
                        <a:rPr lang="en-US" sz="1800" kern="1200" baseline="0" dirty="0" smtClean="0">
                          <a:solidFill>
                            <a:schemeClr val="dk1"/>
                          </a:solidFill>
                          <a:latin typeface="+mn-lt"/>
                          <a:ea typeface="+mn-ea"/>
                          <a:cs typeface="+mn-cs"/>
                        </a:rPr>
                        <a:t> a k</a:t>
                      </a:r>
                      <a:r>
                        <a:rPr lang="en-US" sz="1800" kern="1200" dirty="0" smtClean="0">
                          <a:solidFill>
                            <a:schemeClr val="dk1"/>
                          </a:solidFill>
                          <a:latin typeface="+mn-lt"/>
                          <a:ea typeface="+mn-ea"/>
                          <a:cs typeface="+mn-cs"/>
                        </a:rPr>
                        <a:t>nowledge management and communication strategy for Africa RISING West Africa and East/Southern Africa projects</a:t>
                      </a:r>
                      <a:endParaRPr lang="en-US" dirty="0"/>
                    </a:p>
                  </a:txBody>
                  <a:tcPr/>
                </a:tc>
                <a:tc>
                  <a:txBody>
                    <a:bodyPr/>
                    <a:lstStyle/>
                    <a:p>
                      <a:r>
                        <a:rPr lang="en-US" dirty="0" smtClean="0"/>
                        <a:t>By end of April</a:t>
                      </a:r>
                      <a:r>
                        <a:rPr lang="en-US" baseline="0" dirty="0" smtClean="0"/>
                        <a:t> 2015</a:t>
                      </a:r>
                      <a:endParaRPr lang="en-US" dirty="0"/>
                    </a:p>
                  </a:txBody>
                  <a:tcPr/>
                </a:tc>
              </a:tr>
              <a:tr h="361950">
                <a:tc>
                  <a:txBody>
                    <a:bodyPr/>
                    <a:lstStyle/>
                    <a:p>
                      <a:r>
                        <a:rPr lang="en-US" sz="1800" kern="1200" dirty="0" smtClean="0">
                          <a:solidFill>
                            <a:schemeClr val="dk1"/>
                          </a:solidFill>
                          <a:latin typeface="+mn-lt"/>
                          <a:ea typeface="+mn-ea"/>
                          <a:cs typeface="+mn-cs"/>
                        </a:rPr>
                        <a:t>Refresher training on the program communication tools for project scientists</a:t>
                      </a:r>
                      <a:endParaRPr lang="en-US" dirty="0"/>
                    </a:p>
                  </a:txBody>
                  <a:tcPr/>
                </a:tc>
                <a:tc>
                  <a:txBody>
                    <a:bodyPr/>
                    <a:lstStyle/>
                    <a:p>
                      <a:r>
                        <a:rPr lang="en-US" dirty="0" smtClean="0"/>
                        <a:t>March 2015</a:t>
                      </a:r>
                      <a:endParaRPr lang="en-US" dirty="0"/>
                    </a:p>
                  </a:txBody>
                  <a:tcPr/>
                </a:tc>
              </a:tr>
              <a:tr h="361950">
                <a:tc>
                  <a:txBody>
                    <a:bodyPr/>
                    <a:lstStyle/>
                    <a:p>
                      <a:r>
                        <a:rPr lang="en-US" sz="1800" kern="1200" dirty="0" smtClean="0">
                          <a:solidFill>
                            <a:schemeClr val="dk1"/>
                          </a:solidFill>
                          <a:latin typeface="+mn-lt"/>
                          <a:ea typeface="+mn-ea"/>
                          <a:cs typeface="+mn-cs"/>
                        </a:rPr>
                        <a:t>Organization ,facilitation  and</a:t>
                      </a:r>
                      <a:r>
                        <a:rPr lang="en-US" sz="1800" kern="1200" baseline="0" dirty="0" smtClean="0">
                          <a:solidFill>
                            <a:schemeClr val="dk1"/>
                          </a:solidFill>
                          <a:latin typeface="+mn-lt"/>
                          <a:ea typeface="+mn-ea"/>
                          <a:cs typeface="+mn-cs"/>
                        </a:rPr>
                        <a:t> documentation </a:t>
                      </a:r>
                      <a:r>
                        <a:rPr lang="en-US" sz="1800" kern="1200" dirty="0" smtClean="0">
                          <a:solidFill>
                            <a:schemeClr val="dk1"/>
                          </a:solidFill>
                          <a:latin typeface="+mn-lt"/>
                          <a:ea typeface="+mn-ea"/>
                          <a:cs typeface="+mn-cs"/>
                        </a:rPr>
                        <a:t>of successful  project planning and review meetings and the annual learning events</a:t>
                      </a:r>
                      <a:endParaRPr lang="en-US" dirty="0"/>
                    </a:p>
                  </a:txBody>
                  <a:tcPr/>
                </a:tc>
                <a:tc>
                  <a:txBody>
                    <a:bodyPr/>
                    <a:lstStyle/>
                    <a:p>
                      <a:r>
                        <a:rPr lang="en-US" dirty="0" smtClean="0"/>
                        <a:t>March /</a:t>
                      </a:r>
                      <a:r>
                        <a:rPr lang="en-US" baseline="0" dirty="0" smtClean="0"/>
                        <a:t> September 2015</a:t>
                      </a:r>
                      <a:endParaRPr lang="en-US" dirty="0"/>
                    </a:p>
                  </a:txBody>
                  <a:tcPr/>
                </a:tc>
              </a:tr>
              <a:tr h="3619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Maintain project calendar (with all planned activities by partners well in advance)</a:t>
                      </a:r>
                    </a:p>
                  </a:txBody>
                  <a:tcPr/>
                </a:tc>
                <a:tc>
                  <a:txBody>
                    <a:bodyPr/>
                    <a:lstStyle/>
                    <a:p>
                      <a:r>
                        <a:rPr lang="en-US" dirty="0" smtClean="0"/>
                        <a:t>continuous</a:t>
                      </a:r>
                      <a:endParaRPr lang="en-US" dirty="0"/>
                    </a:p>
                  </a:txBody>
                  <a:tcPr/>
                </a:tc>
              </a:tr>
              <a:tr h="361950">
                <a:tc>
                  <a:txBody>
                    <a:bodyPr/>
                    <a:lstStyle/>
                    <a:p>
                      <a:r>
                        <a:rPr lang="en-US" sz="1800" kern="1200" dirty="0" smtClean="0">
                          <a:solidFill>
                            <a:schemeClr val="dk1"/>
                          </a:solidFill>
                          <a:latin typeface="+mn-lt"/>
                          <a:ea typeface="+mn-ea"/>
                          <a:cs typeface="+mn-cs"/>
                        </a:rPr>
                        <a:t>Evaluate the impact of the knowledge management and communication strategy for improvements </a:t>
                      </a:r>
                      <a:endParaRPr lang="en-US" dirty="0"/>
                    </a:p>
                  </a:txBody>
                  <a:tcPr/>
                </a:tc>
                <a:tc>
                  <a:txBody>
                    <a:bodyPr/>
                    <a:lstStyle/>
                    <a:p>
                      <a:r>
                        <a:rPr lang="en-US" sz="1800" kern="1200" dirty="0" smtClean="0">
                          <a:solidFill>
                            <a:schemeClr val="dk1"/>
                          </a:solidFill>
                          <a:latin typeface="+mn-lt"/>
                          <a:ea typeface="+mn-ea"/>
                          <a:cs typeface="+mn-cs"/>
                        </a:rPr>
                        <a:t>December 2015 </a:t>
                      </a:r>
                      <a:endParaRPr lang="en-US" dirty="0"/>
                    </a:p>
                  </a:txBody>
                  <a:tcPr/>
                </a:tc>
              </a:tr>
              <a:tr h="361950">
                <a:tc>
                  <a:txBody>
                    <a:bodyPr/>
                    <a:lstStyle/>
                    <a:p>
                      <a:r>
                        <a:rPr lang="en-US" sz="1800" kern="1200" dirty="0" smtClean="0">
                          <a:solidFill>
                            <a:schemeClr val="dk1"/>
                          </a:solidFill>
                          <a:latin typeface="+mn-lt"/>
                          <a:ea typeface="+mn-ea"/>
                          <a:cs typeface="+mn-cs"/>
                        </a:rPr>
                        <a:t>Develop publishing guidelines for all Africa RISING knowledge products and communicate this to all project partners</a:t>
                      </a:r>
                      <a:endParaRPr lang="en-US" dirty="0"/>
                    </a:p>
                  </a:txBody>
                  <a:tcPr/>
                </a:tc>
                <a:tc>
                  <a:txBody>
                    <a:bodyPr/>
                    <a:lstStyle/>
                    <a:p>
                      <a:r>
                        <a:rPr lang="en-US" sz="1800" kern="1200" dirty="0" smtClean="0">
                          <a:solidFill>
                            <a:schemeClr val="dk1"/>
                          </a:solidFill>
                          <a:latin typeface="+mn-lt"/>
                          <a:ea typeface="+mn-ea"/>
                          <a:cs typeface="+mn-cs"/>
                        </a:rPr>
                        <a:t>April 2015 </a:t>
                      </a:r>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ITA DOCS\Africa Rising Logo,banner\AfricaRising_reportbanner for doc header.jpg"/>
          <p:cNvPicPr>
            <a:picLocks noChangeAspect="1" noChangeArrowheads="1"/>
          </p:cNvPicPr>
          <p:nvPr/>
        </p:nvPicPr>
        <p:blipFill>
          <a:blip r:embed="rId2" cstate="print"/>
          <a:srcRect/>
          <a:stretch>
            <a:fillRect/>
          </a:stretch>
        </p:blipFill>
        <p:spPr bwMode="auto">
          <a:xfrm>
            <a:off x="0" y="0"/>
            <a:ext cx="9144000" cy="1371600"/>
          </a:xfrm>
          <a:prstGeom prst="rect">
            <a:avLst/>
          </a:prstGeom>
          <a:noFill/>
        </p:spPr>
      </p:pic>
      <p:sp>
        <p:nvSpPr>
          <p:cNvPr id="4" name="Rectangle 3"/>
          <p:cNvSpPr/>
          <p:nvPr/>
        </p:nvSpPr>
        <p:spPr>
          <a:xfrm>
            <a:off x="533400" y="1460479"/>
            <a:ext cx="1885131" cy="369332"/>
          </a:xfrm>
          <a:prstGeom prst="rect">
            <a:avLst/>
          </a:prstGeom>
        </p:spPr>
        <p:txBody>
          <a:bodyPr wrap="none">
            <a:spAutoFit/>
          </a:bodyPr>
          <a:lstStyle/>
          <a:p>
            <a:r>
              <a:rPr lang="en-US" b="1" dirty="0" smtClean="0"/>
              <a:t>2015 work plan….</a:t>
            </a:r>
          </a:p>
        </p:txBody>
      </p:sp>
      <p:graphicFrame>
        <p:nvGraphicFramePr>
          <p:cNvPr id="6" name="Table 5"/>
          <p:cNvGraphicFramePr>
            <a:graphicFrameLocks noGrp="1"/>
          </p:cNvGraphicFramePr>
          <p:nvPr/>
        </p:nvGraphicFramePr>
        <p:xfrm>
          <a:off x="304800" y="1981200"/>
          <a:ext cx="8610600" cy="4937760"/>
        </p:xfrm>
        <a:graphic>
          <a:graphicData uri="http://schemas.openxmlformats.org/drawingml/2006/table">
            <a:tbl>
              <a:tblPr firstRow="1" bandRow="1">
                <a:tableStyleId>{5C22544A-7EE6-4342-B048-85BDC9FD1C3A}</a:tableStyleId>
              </a:tblPr>
              <a:tblGrid>
                <a:gridCol w="6771442"/>
                <a:gridCol w="1839158"/>
              </a:tblGrid>
              <a:tr h="361950">
                <a:tc>
                  <a:txBody>
                    <a:bodyPr/>
                    <a:lstStyle/>
                    <a:p>
                      <a:r>
                        <a:rPr lang="en-US" dirty="0" smtClean="0"/>
                        <a:t>ACTIVITY</a:t>
                      </a:r>
                      <a:endParaRPr lang="en-US" dirty="0"/>
                    </a:p>
                  </a:txBody>
                  <a:tcPr/>
                </a:tc>
                <a:tc>
                  <a:txBody>
                    <a:bodyPr/>
                    <a:lstStyle/>
                    <a:p>
                      <a:r>
                        <a:rPr lang="en-US" dirty="0" smtClean="0"/>
                        <a:t>TIMELINES</a:t>
                      </a:r>
                      <a:endParaRPr lang="en-US" dirty="0"/>
                    </a:p>
                  </a:txBody>
                  <a:tcPr/>
                </a:tc>
              </a:tr>
              <a:tr h="361950">
                <a:tc>
                  <a:txBody>
                    <a:bodyPr/>
                    <a:lstStyle/>
                    <a:p>
                      <a:r>
                        <a:rPr lang="en-US" sz="1800" kern="1200" dirty="0" smtClean="0">
                          <a:solidFill>
                            <a:schemeClr val="dk1"/>
                          </a:solidFill>
                          <a:latin typeface="+mn-lt"/>
                          <a:ea typeface="+mn-ea"/>
                          <a:cs typeface="+mn-cs"/>
                        </a:rPr>
                        <a:t>Maintain the freshness of the Africa RISING website by generating stories from project activities implemented in both West Africa and East and Southern Africa Project (2 new stories per month)</a:t>
                      </a:r>
                      <a:endParaRPr lang="en-US" dirty="0"/>
                    </a:p>
                  </a:txBody>
                  <a:tcPr/>
                </a:tc>
                <a:tc>
                  <a:txBody>
                    <a:bodyPr/>
                    <a:lstStyle/>
                    <a:p>
                      <a:r>
                        <a:rPr lang="en-US" dirty="0" smtClean="0"/>
                        <a:t>continuous</a:t>
                      </a:r>
                      <a:endParaRPr lang="en-US" dirty="0"/>
                    </a:p>
                  </a:txBody>
                  <a:tcPr/>
                </a:tc>
              </a:tr>
              <a:tr h="361950">
                <a:tc>
                  <a:txBody>
                    <a:bodyPr/>
                    <a:lstStyle/>
                    <a:p>
                      <a:r>
                        <a:rPr lang="en-US" sz="1800" kern="1200" dirty="0" smtClean="0">
                          <a:solidFill>
                            <a:schemeClr val="dk1"/>
                          </a:solidFill>
                          <a:latin typeface="+mn-lt"/>
                          <a:ea typeface="+mn-ea"/>
                          <a:cs typeface="+mn-cs"/>
                        </a:rPr>
                        <a:t>Review, edit and ensure consistency in quality and branding of reports, presentations and other publication produced by project partners </a:t>
                      </a:r>
                      <a:endParaRPr lang="en-US" dirty="0"/>
                    </a:p>
                  </a:txBody>
                  <a:tcPr/>
                </a:tc>
                <a:tc>
                  <a:txBody>
                    <a:bodyPr/>
                    <a:lstStyle/>
                    <a:p>
                      <a:r>
                        <a:rPr lang="en-US" dirty="0" smtClean="0"/>
                        <a:t>continuous</a:t>
                      </a:r>
                      <a:endParaRPr lang="en-US" dirty="0"/>
                    </a:p>
                  </a:txBody>
                  <a:tcPr/>
                </a:tc>
              </a:tr>
              <a:tr h="361950">
                <a:tc>
                  <a:txBody>
                    <a:bodyPr/>
                    <a:lstStyle/>
                    <a:p>
                      <a:r>
                        <a:rPr lang="en-US" sz="1800" kern="1200" dirty="0" smtClean="0">
                          <a:solidFill>
                            <a:schemeClr val="dk1"/>
                          </a:solidFill>
                          <a:latin typeface="+mn-lt"/>
                          <a:ea typeface="+mn-ea"/>
                          <a:cs typeface="+mn-cs"/>
                        </a:rPr>
                        <a:t>Support the development of knowledge products, their dissemination and archiving – Flickr (for photos), wiki and CG Space (for reports), SlideShare (for PowerPoint Presentations)</a:t>
                      </a:r>
                      <a:endParaRPr lang="en-US" dirty="0"/>
                    </a:p>
                  </a:txBody>
                  <a:tcPr/>
                </a:tc>
                <a:tc>
                  <a:txBody>
                    <a:bodyPr/>
                    <a:lstStyle/>
                    <a:p>
                      <a:r>
                        <a:rPr lang="en-US" dirty="0" smtClean="0"/>
                        <a:t>continuous</a:t>
                      </a:r>
                      <a:endParaRPr lang="en-US" dirty="0"/>
                    </a:p>
                  </a:txBody>
                  <a:tcPr/>
                </a:tc>
              </a:tr>
              <a:tr h="3619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Promote Africa RISING project visibility during strategic conferences and events in 2015 </a:t>
                      </a:r>
                    </a:p>
                  </a:txBody>
                  <a:tcPr/>
                </a:tc>
                <a:tc>
                  <a:txBody>
                    <a:bodyPr/>
                    <a:lstStyle/>
                    <a:p>
                      <a:r>
                        <a:rPr lang="en-US" sz="1800" kern="1200" dirty="0" smtClean="0">
                          <a:solidFill>
                            <a:schemeClr val="dk1"/>
                          </a:solidFill>
                          <a:latin typeface="+mn-lt"/>
                          <a:ea typeface="+mn-ea"/>
                          <a:cs typeface="+mn-cs"/>
                        </a:rPr>
                        <a:t>Humidtropics Conference in March 2015, IITA R4D Week in October 2015 </a:t>
                      </a:r>
                      <a:endParaRPr lang="en-US" dirty="0"/>
                    </a:p>
                  </a:txBody>
                  <a:tcPr/>
                </a:tc>
              </a:tr>
              <a:tr h="361950">
                <a:tc>
                  <a:txBody>
                    <a:bodyPr/>
                    <a:lstStyle/>
                    <a:p>
                      <a:r>
                        <a:rPr lang="en-US" sz="1800" kern="1200" dirty="0" smtClean="0">
                          <a:solidFill>
                            <a:schemeClr val="dk1"/>
                          </a:solidFill>
                          <a:latin typeface="+mn-lt"/>
                          <a:ea typeface="+mn-ea"/>
                          <a:cs typeface="+mn-cs"/>
                        </a:rPr>
                        <a:t>Coordinate media relations activities for major events/activities by both projects</a:t>
                      </a:r>
                      <a:endParaRPr lang="en-US" dirty="0"/>
                    </a:p>
                  </a:txBody>
                  <a:tcPr/>
                </a:tc>
                <a:tc>
                  <a:txBody>
                    <a:bodyPr/>
                    <a:lstStyle/>
                    <a:p>
                      <a:r>
                        <a:rPr lang="en-US" dirty="0" smtClean="0"/>
                        <a:t>As need arises</a:t>
                      </a:r>
                      <a:endParaRPr lang="en-US"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7748</TotalTime>
  <Words>1028</Words>
  <Application>Microsoft Office PowerPoint</Application>
  <PresentationFormat>On-screen Show (4:3)</PresentationFormat>
  <Paragraphs>100</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Communications Update  </vt:lpstr>
      <vt:lpstr>Slide 2</vt:lpstr>
      <vt:lpstr>Slide 3</vt:lpstr>
      <vt:lpstr>Slide 4</vt:lpstr>
      <vt:lpstr>Slide 5</vt:lpstr>
      <vt:lpstr>Slide 6</vt:lpstr>
      <vt:lpstr>Slide 7</vt:lpstr>
      <vt:lpstr>Slide 8</vt:lpstr>
      <vt:lpstr>Slide 9</vt:lpstr>
      <vt:lpstr>Slide 10</vt:lpstr>
      <vt:lpstr>Slide 11</vt:lpstr>
      <vt:lpstr>“Africa Research in Sustainable Intensification for Next Generation”. www.africa-rising.net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Daddy's Daughter</dc:creator>
  <cp:lastModifiedBy>Jonathan Odhong</cp:lastModifiedBy>
  <cp:revision>205</cp:revision>
  <dcterms:created xsi:type="dcterms:W3CDTF">2006-08-16T00:00:00Z</dcterms:created>
  <dcterms:modified xsi:type="dcterms:W3CDTF">2015-03-23T16:44:07Z</dcterms:modified>
</cp:coreProperties>
</file>